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7" r:id="rId2"/>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5" d="100"/>
          <a:sy n="95" d="100"/>
        </p:scale>
        <p:origin x="-492"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dirty="0"/>
            </a:lvl1pPr>
          </a:lstStyle>
          <a:p>
            <a:pPr>
              <a:defRPr/>
            </a:pPr>
            <a:endParaRPr lang="en-US"/>
          </a:p>
        </p:txBody>
      </p:sp>
      <p:sp>
        <p:nvSpPr>
          <p:cNvPr id="3075"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dirty="0"/>
            </a:lvl1pPr>
          </a:lstStyle>
          <a:p>
            <a:pPr>
              <a:defRPr/>
            </a:pPr>
            <a:endParaRPr lang="en-US"/>
          </a:p>
        </p:txBody>
      </p:sp>
      <p:sp>
        <p:nvSpPr>
          <p:cNvPr id="13316"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3077"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3078"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dirty="0"/>
            </a:lvl1pPr>
          </a:lstStyle>
          <a:p>
            <a:pPr>
              <a:defRPr/>
            </a:pPr>
            <a:endParaRPr lang="en-US"/>
          </a:p>
        </p:txBody>
      </p:sp>
      <p:sp>
        <p:nvSpPr>
          <p:cNvPr id="3079"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pPr>
              <a:defRPr/>
            </a:pPr>
            <a:fld id="{1748C4BE-D620-42CF-95A5-D861FC14C50C}" type="slidenum">
              <a:rPr lang="en-US"/>
              <a:pPr>
                <a:defRPr/>
              </a:pPr>
              <a:t>‹#›</a:t>
            </a:fld>
            <a:endParaRPr lang="en-US" dirty="0"/>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45E957D-6402-4DE5-8A7C-13CC99C0C082}" type="slidenum">
              <a:rPr lang="en-US"/>
              <a:pPr>
                <a:defRPr/>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48CCB87-2314-4140-9017-22697DC83A88}" type="slidenum">
              <a:rPr lang="en-US"/>
              <a:pPr>
                <a:defRPr/>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A79A1A33-E33D-4F0F-9E7A-AB083C07BD7F}" type="slidenum">
              <a:rPr lang="en-US"/>
              <a:pPr>
                <a:defRPr/>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27078F93-35FC-4F4E-B803-A02F142EEA6B}" type="slidenum">
              <a:rPr lang="en-US"/>
              <a:pPr>
                <a:defRPr/>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5D61F33-AE05-49A1-9C2F-357FC5B4787E}" type="slidenum">
              <a:rPr lang="en-US"/>
              <a:pPr>
                <a:defRPr/>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14BC3F72-5D88-4948-96A0-E98BC680C699}" type="slidenum">
              <a:rPr lang="en-US"/>
              <a:pPr>
                <a:defRPr/>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5CEEC4AA-2248-4358-9DAF-19E669D55318}" type="slidenum">
              <a:rPr lang="en-US"/>
              <a:pPr>
                <a:defRPr/>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800969E5-45B7-40F8-9E6A-E19CA1D4A2A9}" type="slidenum">
              <a:rPr lang="en-US"/>
              <a:pPr>
                <a:defRPr/>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381AB77E-E49C-43F9-8BE0-7797CE25EDA1}" type="slidenum">
              <a:rPr lang="en-US"/>
              <a:pPr>
                <a:defRPr/>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466F72F-6899-4C01-BEFD-39C6BB505FC1}" type="slidenum">
              <a:rPr lang="en-US"/>
              <a:pPr>
                <a:defRPr/>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EE8A8D2C-B979-418D-85C1-6CCD55262822}" type="slidenum">
              <a:rPr lang="en-US"/>
              <a:pPr>
                <a:defRPr/>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dirty="0"/>
            </a:lvl1pPr>
          </a:lstStyle>
          <a:p>
            <a:pPr>
              <a:defRPr/>
            </a:pPr>
            <a:endParaRPr lang="en-US"/>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dirty="0"/>
            </a:lvl1pPr>
          </a:lstStyle>
          <a:p>
            <a:pPr>
              <a:defRPr/>
            </a:pPr>
            <a:endParaRPr lang="en-US"/>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1593D5D2-2E6C-4B53-A1D8-5C64DE339C08}" type="slidenum">
              <a:rPr lang="en-US"/>
              <a:pPr>
                <a:defRPr/>
              </a:pPr>
              <a:t>‹#›</a:t>
            </a:fld>
            <a:endParaRPr lang="en-US" dirty="0"/>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Text Box 4"/>
          <p:cNvSpPr txBox="1">
            <a:spLocks noChangeArrowheads="1"/>
          </p:cNvSpPr>
          <p:nvPr/>
        </p:nvSpPr>
        <p:spPr bwMode="auto">
          <a:xfrm>
            <a:off x="0" y="152400"/>
            <a:ext cx="9144000" cy="646331"/>
          </a:xfrm>
          <a:prstGeom prst="rect">
            <a:avLst/>
          </a:prstGeom>
          <a:noFill/>
          <a:ln w="9525">
            <a:noFill/>
            <a:miter lim="800000"/>
            <a:headEnd/>
            <a:tailEnd/>
          </a:ln>
        </p:spPr>
        <p:txBody>
          <a:bodyPr>
            <a:spAutoFit/>
          </a:bodyPr>
          <a:lstStyle/>
          <a:p>
            <a:pPr>
              <a:spcBef>
                <a:spcPct val="50000"/>
              </a:spcBef>
            </a:pPr>
            <a:r>
              <a:rPr lang="en-US" sz="1200" dirty="0"/>
              <a:t>Directions: The following activities were designed for you to work on during “free” class time that we will have while studying this chapter. You may need to work on these activities outside of class. Please complete </a:t>
            </a:r>
            <a:r>
              <a:rPr lang="en-US" sz="1200" b="1" dirty="0" smtClean="0"/>
              <a:t>any three </a:t>
            </a:r>
            <a:r>
              <a:rPr lang="en-US" sz="1200" dirty="0"/>
              <a:t>of these activities by the scheduled due date. Your work will be assessed using the checklist on the back of this paper</a:t>
            </a:r>
            <a:r>
              <a:rPr lang="en-US" sz="1200" dirty="0" smtClean="0"/>
              <a:t>.</a:t>
            </a:r>
            <a:endParaRPr lang="en-US" sz="1200" dirty="0"/>
          </a:p>
        </p:txBody>
      </p:sp>
      <p:sp>
        <p:nvSpPr>
          <p:cNvPr id="14338" name="Rectangle 6"/>
          <p:cNvSpPr>
            <a:spLocks noChangeArrowheads="1"/>
          </p:cNvSpPr>
          <p:nvPr/>
        </p:nvSpPr>
        <p:spPr bwMode="auto">
          <a:xfrm>
            <a:off x="228600" y="990600"/>
            <a:ext cx="8686800" cy="5638800"/>
          </a:xfrm>
          <a:prstGeom prst="rect">
            <a:avLst/>
          </a:prstGeom>
          <a:noFill/>
          <a:ln w="9525">
            <a:solidFill>
              <a:schemeClr val="tx1"/>
            </a:solidFill>
            <a:miter lim="800000"/>
            <a:headEnd/>
            <a:tailEnd/>
          </a:ln>
        </p:spPr>
        <p:txBody>
          <a:bodyPr wrap="none" anchor="ctr"/>
          <a:lstStyle/>
          <a:p>
            <a:pPr algn="ctr"/>
            <a:endParaRPr lang="en-US"/>
          </a:p>
        </p:txBody>
      </p:sp>
      <p:sp>
        <p:nvSpPr>
          <p:cNvPr id="14339" name="Text Box 7"/>
          <p:cNvSpPr txBox="1">
            <a:spLocks noChangeArrowheads="1"/>
          </p:cNvSpPr>
          <p:nvPr/>
        </p:nvSpPr>
        <p:spPr bwMode="auto">
          <a:xfrm>
            <a:off x="228600" y="990600"/>
            <a:ext cx="2667000" cy="1981200"/>
          </a:xfrm>
          <a:prstGeom prst="rect">
            <a:avLst/>
          </a:prstGeom>
          <a:noFill/>
          <a:ln w="9525">
            <a:solidFill>
              <a:schemeClr val="tx1"/>
            </a:solidFill>
            <a:miter lim="800000"/>
            <a:headEnd/>
            <a:tailEnd/>
          </a:ln>
        </p:spPr>
        <p:txBody>
          <a:bodyPr/>
          <a:lstStyle/>
          <a:p>
            <a:pPr algn="ctr">
              <a:spcBef>
                <a:spcPct val="50000"/>
              </a:spcBef>
            </a:pPr>
            <a:r>
              <a:rPr lang="en-US" sz="2000" b="1"/>
              <a:t>Poem/Remix</a:t>
            </a:r>
          </a:p>
          <a:p>
            <a:pPr algn="ctr">
              <a:spcBef>
                <a:spcPct val="50000"/>
              </a:spcBef>
            </a:pPr>
            <a:r>
              <a:rPr lang="en-US" sz="1500"/>
              <a:t> </a:t>
            </a:r>
            <a:r>
              <a:rPr lang="en-US" sz="1400"/>
              <a:t>Create and write a poem/remix explaining and/or analyzing the Industrial Revolution in America (Chapter 11). You should include at least 12 lines.</a:t>
            </a:r>
          </a:p>
        </p:txBody>
      </p:sp>
      <p:sp>
        <p:nvSpPr>
          <p:cNvPr id="14340" name="Text Box 8"/>
          <p:cNvSpPr txBox="1">
            <a:spLocks noChangeArrowheads="1"/>
          </p:cNvSpPr>
          <p:nvPr/>
        </p:nvSpPr>
        <p:spPr bwMode="auto">
          <a:xfrm>
            <a:off x="2895600" y="990600"/>
            <a:ext cx="3276600" cy="1981200"/>
          </a:xfrm>
          <a:prstGeom prst="rect">
            <a:avLst/>
          </a:prstGeom>
          <a:noFill/>
          <a:ln w="9525">
            <a:solidFill>
              <a:schemeClr val="tx1"/>
            </a:solidFill>
            <a:miter lim="800000"/>
            <a:headEnd/>
            <a:tailEnd/>
          </a:ln>
        </p:spPr>
        <p:txBody>
          <a:bodyPr/>
          <a:lstStyle/>
          <a:p>
            <a:pPr algn="ctr">
              <a:spcBef>
                <a:spcPct val="50000"/>
              </a:spcBef>
            </a:pPr>
            <a:r>
              <a:rPr lang="en-US" sz="2000" b="1"/>
              <a:t>Sugar Bowl</a:t>
            </a:r>
          </a:p>
          <a:p>
            <a:pPr algn="ctr">
              <a:spcBef>
                <a:spcPct val="50000"/>
              </a:spcBef>
            </a:pPr>
            <a:r>
              <a:rPr lang="en-US" sz="1200"/>
              <a:t>Stain and paint a piece of pottery related to the early 1800s. Directions for this activity will be provided. </a:t>
            </a:r>
            <a:r>
              <a:rPr lang="en-US" sz="1200" u="sng"/>
              <a:t>Note: It is possible that not all students will have the opportunity to select this option.</a:t>
            </a:r>
            <a:r>
              <a:rPr lang="en-US" sz="1200" i="1"/>
              <a:t> </a:t>
            </a:r>
            <a:r>
              <a:rPr lang="en-US" sz="1200"/>
              <a:t>We will determine what to do if more than 15 students would like to complete this activity.</a:t>
            </a:r>
          </a:p>
          <a:p>
            <a:pPr algn="ctr">
              <a:spcBef>
                <a:spcPct val="50000"/>
              </a:spcBef>
            </a:pPr>
            <a:endParaRPr lang="en-US" sz="1500"/>
          </a:p>
        </p:txBody>
      </p:sp>
      <p:sp>
        <p:nvSpPr>
          <p:cNvPr id="14341" name="Text Box 9"/>
          <p:cNvSpPr txBox="1">
            <a:spLocks noChangeArrowheads="1"/>
          </p:cNvSpPr>
          <p:nvPr/>
        </p:nvSpPr>
        <p:spPr bwMode="auto">
          <a:xfrm>
            <a:off x="228600" y="2971800"/>
            <a:ext cx="2667000" cy="1828800"/>
          </a:xfrm>
          <a:prstGeom prst="rect">
            <a:avLst/>
          </a:prstGeom>
          <a:noFill/>
          <a:ln w="9525">
            <a:solidFill>
              <a:schemeClr val="tx1"/>
            </a:solidFill>
            <a:miter lim="800000"/>
            <a:headEnd/>
            <a:tailEnd/>
          </a:ln>
        </p:spPr>
        <p:txBody>
          <a:bodyPr/>
          <a:lstStyle/>
          <a:p>
            <a:pPr algn="ctr">
              <a:spcBef>
                <a:spcPct val="50000"/>
              </a:spcBef>
            </a:pPr>
            <a:r>
              <a:rPr lang="en-US" sz="2000" b="1" dirty="0"/>
              <a:t>Diary Entry</a:t>
            </a:r>
          </a:p>
          <a:p>
            <a:pPr algn="ctr">
              <a:spcBef>
                <a:spcPct val="50000"/>
              </a:spcBef>
            </a:pPr>
            <a:r>
              <a:rPr lang="en-US" sz="1200" dirty="0"/>
              <a:t>Imagine that you are a person such as Eli Whitney, Nat Turner, Samuel Morse, or Robert Fulton. Create a diary entry for a specific day during the individual’s life. Let’s aim for ¾ of a page.</a:t>
            </a:r>
          </a:p>
        </p:txBody>
      </p:sp>
      <p:sp>
        <p:nvSpPr>
          <p:cNvPr id="14342" name="Text Box 10"/>
          <p:cNvSpPr txBox="1">
            <a:spLocks noChangeArrowheads="1"/>
          </p:cNvSpPr>
          <p:nvPr/>
        </p:nvSpPr>
        <p:spPr bwMode="auto">
          <a:xfrm>
            <a:off x="6172200" y="990600"/>
            <a:ext cx="2743200" cy="1981200"/>
          </a:xfrm>
          <a:prstGeom prst="rect">
            <a:avLst/>
          </a:prstGeom>
          <a:noFill/>
          <a:ln w="9525">
            <a:solidFill>
              <a:schemeClr val="tx1"/>
            </a:solidFill>
            <a:miter lim="800000"/>
            <a:headEnd/>
            <a:tailEnd/>
          </a:ln>
        </p:spPr>
        <p:txBody>
          <a:bodyPr/>
          <a:lstStyle/>
          <a:p>
            <a:pPr algn="ctr">
              <a:spcBef>
                <a:spcPct val="50000"/>
              </a:spcBef>
            </a:pPr>
            <a:r>
              <a:rPr lang="en-US" sz="2000" b="1"/>
              <a:t>Interview</a:t>
            </a:r>
          </a:p>
          <a:p>
            <a:pPr algn="ctr">
              <a:spcBef>
                <a:spcPct val="50000"/>
              </a:spcBef>
            </a:pPr>
            <a:r>
              <a:rPr lang="en-US" sz="1400"/>
              <a:t>Create an interview with at least 10 questions and responses with an important figure from Chapter 11. Q/As need to be appropriate and creative. Be detailed in your responses.</a:t>
            </a:r>
          </a:p>
        </p:txBody>
      </p:sp>
      <p:sp>
        <p:nvSpPr>
          <p:cNvPr id="14343" name="Text Box 12"/>
          <p:cNvSpPr txBox="1">
            <a:spLocks noChangeArrowheads="1"/>
          </p:cNvSpPr>
          <p:nvPr/>
        </p:nvSpPr>
        <p:spPr bwMode="auto">
          <a:xfrm>
            <a:off x="2895600" y="2971800"/>
            <a:ext cx="3276600" cy="1828800"/>
          </a:xfrm>
          <a:prstGeom prst="rect">
            <a:avLst/>
          </a:prstGeom>
          <a:noFill/>
          <a:ln w="9525">
            <a:solidFill>
              <a:schemeClr val="tx1"/>
            </a:solidFill>
            <a:miter lim="800000"/>
            <a:headEnd/>
            <a:tailEnd/>
          </a:ln>
        </p:spPr>
        <p:txBody>
          <a:bodyPr/>
          <a:lstStyle/>
          <a:p>
            <a:pPr algn="ctr">
              <a:spcBef>
                <a:spcPct val="50000"/>
              </a:spcBef>
            </a:pPr>
            <a:r>
              <a:rPr lang="en-US" sz="2000" b="1"/>
              <a:t>Crossword Puzzle</a:t>
            </a:r>
          </a:p>
          <a:p>
            <a:pPr algn="ctr">
              <a:spcBef>
                <a:spcPct val="50000"/>
              </a:spcBef>
            </a:pPr>
            <a:r>
              <a:rPr lang="en-US" sz="1200"/>
              <a:t>Choose 15 vocabulary words from the chapter to use. You should then include at least 10 words that relate to U.S. history. These words do not have to be from this chapter. The puzzle should be completed on graph paper in class.</a:t>
            </a:r>
          </a:p>
        </p:txBody>
      </p:sp>
      <p:sp>
        <p:nvSpPr>
          <p:cNvPr id="14344" name="Text Box 13"/>
          <p:cNvSpPr txBox="1">
            <a:spLocks noChangeArrowheads="1"/>
          </p:cNvSpPr>
          <p:nvPr/>
        </p:nvSpPr>
        <p:spPr bwMode="auto">
          <a:xfrm>
            <a:off x="228600" y="4800600"/>
            <a:ext cx="2667000" cy="1828800"/>
          </a:xfrm>
          <a:prstGeom prst="rect">
            <a:avLst/>
          </a:prstGeom>
          <a:noFill/>
          <a:ln w="9525">
            <a:solidFill>
              <a:schemeClr val="tx1"/>
            </a:solidFill>
            <a:miter lim="800000"/>
            <a:headEnd/>
            <a:tailEnd/>
          </a:ln>
        </p:spPr>
        <p:txBody>
          <a:bodyPr/>
          <a:lstStyle/>
          <a:p>
            <a:pPr algn="ctr">
              <a:spcBef>
                <a:spcPct val="50000"/>
              </a:spcBef>
            </a:pPr>
            <a:r>
              <a:rPr lang="en-US" sz="2000" b="1"/>
              <a:t>Propaganda Poster</a:t>
            </a:r>
          </a:p>
          <a:p>
            <a:pPr algn="ctr">
              <a:spcBef>
                <a:spcPct val="50000"/>
              </a:spcBef>
            </a:pPr>
            <a:r>
              <a:rPr lang="en-US" sz="1500"/>
              <a:t>Create a poster that is in favor or against the Missouri Compromise of 1820. Poster should be catchy and have more than a few words on it.</a:t>
            </a:r>
          </a:p>
        </p:txBody>
      </p:sp>
      <p:sp>
        <p:nvSpPr>
          <p:cNvPr id="14345" name="Text Box 14"/>
          <p:cNvSpPr txBox="1">
            <a:spLocks noChangeArrowheads="1"/>
          </p:cNvSpPr>
          <p:nvPr/>
        </p:nvSpPr>
        <p:spPr bwMode="auto">
          <a:xfrm>
            <a:off x="6172200" y="2971800"/>
            <a:ext cx="2743200" cy="1828800"/>
          </a:xfrm>
          <a:prstGeom prst="rect">
            <a:avLst/>
          </a:prstGeom>
          <a:noFill/>
          <a:ln w="9525">
            <a:solidFill>
              <a:schemeClr val="tx1"/>
            </a:solidFill>
            <a:miter lim="800000"/>
            <a:headEnd/>
            <a:tailEnd/>
          </a:ln>
        </p:spPr>
        <p:txBody>
          <a:bodyPr/>
          <a:lstStyle/>
          <a:p>
            <a:pPr algn="ctr">
              <a:spcBef>
                <a:spcPct val="50000"/>
              </a:spcBef>
            </a:pPr>
            <a:r>
              <a:rPr lang="en-US" sz="2000" b="1"/>
              <a:t>Invention</a:t>
            </a:r>
          </a:p>
          <a:p>
            <a:pPr algn="ctr">
              <a:spcBef>
                <a:spcPct val="50000"/>
              </a:spcBef>
            </a:pPr>
            <a:r>
              <a:rPr lang="en-US" sz="1200"/>
              <a:t>Draw and design an invention that could make our lives easier. Consider what inventions could make your life easier as a student. You may create a model of this invention. Also, please provide a brief description with the invention.</a:t>
            </a:r>
          </a:p>
        </p:txBody>
      </p:sp>
      <p:sp>
        <p:nvSpPr>
          <p:cNvPr id="14346" name="Text Box 15"/>
          <p:cNvSpPr txBox="1">
            <a:spLocks noChangeArrowheads="1"/>
          </p:cNvSpPr>
          <p:nvPr/>
        </p:nvSpPr>
        <p:spPr bwMode="auto">
          <a:xfrm>
            <a:off x="2895600" y="4800600"/>
            <a:ext cx="3276600" cy="1828800"/>
          </a:xfrm>
          <a:prstGeom prst="rect">
            <a:avLst/>
          </a:prstGeom>
          <a:noFill/>
          <a:ln w="9525">
            <a:solidFill>
              <a:schemeClr val="tx1"/>
            </a:solidFill>
            <a:miter lim="800000"/>
            <a:headEnd/>
            <a:tailEnd/>
          </a:ln>
        </p:spPr>
        <p:txBody>
          <a:bodyPr/>
          <a:lstStyle/>
          <a:p>
            <a:pPr algn="ctr">
              <a:spcBef>
                <a:spcPct val="50000"/>
              </a:spcBef>
            </a:pPr>
            <a:r>
              <a:rPr lang="en-US" sz="2000" b="1" dirty="0"/>
              <a:t>Communication Survey</a:t>
            </a:r>
          </a:p>
          <a:p>
            <a:pPr algn="ctr">
              <a:spcBef>
                <a:spcPct val="50000"/>
              </a:spcBef>
            </a:pPr>
            <a:r>
              <a:rPr lang="en-US" sz="1100" dirty="0"/>
              <a:t>Create 10 Questions related to communication. You could survey more than just our class.</a:t>
            </a:r>
          </a:p>
          <a:p>
            <a:pPr algn="ctr">
              <a:spcBef>
                <a:spcPct val="50000"/>
              </a:spcBef>
            </a:pPr>
            <a:r>
              <a:rPr lang="en-US" sz="1100" b="1" dirty="0"/>
              <a:t>Graph Results (At least </a:t>
            </a:r>
            <a:r>
              <a:rPr lang="en-US" sz="1100" b="1" dirty="0" smtClean="0"/>
              <a:t>3 </a:t>
            </a:r>
            <a:r>
              <a:rPr lang="en-US" sz="1100" b="1" dirty="0"/>
              <a:t>questions.)</a:t>
            </a:r>
          </a:p>
          <a:p>
            <a:pPr algn="ctr">
              <a:spcBef>
                <a:spcPct val="50000"/>
              </a:spcBef>
            </a:pPr>
            <a:r>
              <a:rPr lang="en-US" sz="1100" dirty="0"/>
              <a:t>Answer in 2-3 paragraphs: How has communication changed since Samuel Morse and how would you communicate with people today w/o your favorite means?</a:t>
            </a:r>
          </a:p>
        </p:txBody>
      </p:sp>
      <p:sp>
        <p:nvSpPr>
          <p:cNvPr id="14347" name="Text Box 16"/>
          <p:cNvSpPr txBox="1">
            <a:spLocks noChangeArrowheads="1"/>
          </p:cNvSpPr>
          <p:nvPr/>
        </p:nvSpPr>
        <p:spPr bwMode="auto">
          <a:xfrm>
            <a:off x="6172200" y="4800600"/>
            <a:ext cx="2743200" cy="1828800"/>
          </a:xfrm>
          <a:prstGeom prst="rect">
            <a:avLst/>
          </a:prstGeom>
          <a:noFill/>
          <a:ln w="9525">
            <a:solidFill>
              <a:schemeClr val="tx1"/>
            </a:solidFill>
            <a:miter lim="800000"/>
            <a:headEnd/>
            <a:tailEnd/>
          </a:ln>
        </p:spPr>
        <p:txBody>
          <a:bodyPr/>
          <a:lstStyle/>
          <a:p>
            <a:pPr algn="ctr">
              <a:spcBef>
                <a:spcPct val="50000"/>
              </a:spcBef>
            </a:pPr>
            <a:r>
              <a:rPr lang="en-US" sz="2000" b="1"/>
              <a:t>Erie Canal</a:t>
            </a:r>
          </a:p>
          <a:p>
            <a:pPr algn="ctr">
              <a:spcBef>
                <a:spcPct val="50000"/>
              </a:spcBef>
            </a:pPr>
            <a:r>
              <a:rPr lang="en-US" sz="1100"/>
              <a:t>Read and interpret the lyrics to the Erie Canal. Next, choose a song that makes you work faster or makes work go by faster. (A copy of the lyrics would be helpful.) Interpret and analyze the lyrics. In what ways are the two songs similar/different? Let’s aim for ¾ of a page.</a:t>
            </a:r>
          </a:p>
          <a:p>
            <a:pPr algn="ctr">
              <a:spcBef>
                <a:spcPct val="50000"/>
              </a:spcBef>
            </a:pPr>
            <a:endParaRPr lang="en-US" sz="120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226</TotalTime>
  <Words>468</Words>
  <Application>Microsoft Office PowerPoint</Application>
  <PresentationFormat>On-screen Show (4:3)</PresentationFormat>
  <Paragraphs>21</Paragraphs>
  <Slides>1</Slides>
  <Notes>0</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1</vt:i4>
      </vt:variant>
    </vt:vector>
  </HeadingPairs>
  <TitlesOfParts>
    <vt:vector size="3" baseType="lpstr">
      <vt:lpstr>Arial</vt:lpstr>
      <vt:lpstr>Default Design</vt:lpstr>
      <vt:lpstr>Slide 1</vt:lpstr>
    </vt:vector>
  </TitlesOfParts>
  <Company>OEM</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Steve Richards</dc:creator>
  <cp:lastModifiedBy>McFaddeR</cp:lastModifiedBy>
  <cp:revision>21</cp:revision>
  <dcterms:created xsi:type="dcterms:W3CDTF">2008-01-28T23:14:49Z</dcterms:created>
  <dcterms:modified xsi:type="dcterms:W3CDTF">2009-12-17T13:30:34Z</dcterms:modified>
</cp:coreProperties>
</file>

<file path=docProps/thumbnail.jpeg>
</file>